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3.xml" ContentType="application/vnd.openxmlformats-officedocument.themeOverride+xml"/>
  <Override PartName="/ppt/theme/themeOverride4.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709" autoAdjust="0"/>
  </p:normalViewPr>
  <p:slideViewPr>
    <p:cSldViewPr>
      <p:cViewPr varScale="1">
        <p:scale>
          <a:sx n="76" d="100"/>
          <a:sy n="76" d="100"/>
        </p:scale>
        <p:origin x="-9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Lucida Sans Unicode" pitchFamily="34" charset="0"/>
              </a:defRPr>
            </a:lvl1pPr>
          </a:lstStyle>
          <a:p>
            <a:endParaRPr lang="en-US"/>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Lucida Sans Unicode" pitchFamily="34" charset="0"/>
              </a:defRPr>
            </a:lvl1pPr>
          </a:lstStyle>
          <a:p>
            <a:fld id="{FDA9E94D-CFBF-4734-B39B-507D25480618}" type="datetimeFigureOut">
              <a:rPr lang="en-US"/>
              <a:pPr/>
              <a:t>3/8/2008</a:t>
            </a:fld>
            <a:endParaRPr lang="en-US"/>
          </a:p>
        </p:txBody>
      </p:sp>
      <p:sp>
        <p:nvSpPr>
          <p:cNvPr id="348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Lucida Sans Unicode" pitchFamily="34" charset="0"/>
              </a:defRPr>
            </a:lvl1pPr>
          </a:lstStyle>
          <a:p>
            <a:endParaRPr lang="en-US"/>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Lucida Sans Unicode" pitchFamily="34" charset="0"/>
              </a:defRPr>
            </a:lvl1pPr>
          </a:lstStyle>
          <a:p>
            <a:fld id="{51DA401E-825C-4B26-8FEE-E4E7ED4DE8F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Rot="1" noChangeArrowheads="1" noTextEdit="1"/>
          </p:cNvSpPr>
          <p:nvPr>
            <p:ph type="sldImg"/>
          </p:nvPr>
        </p:nvSpPr>
        <p:spPr>
          <a:ln/>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Ro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Ro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Ro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Ro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Ro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Ro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Rot="1" noChangeArrowheads="1" noTextEdit="1"/>
          </p:cNvSpPr>
          <p:nvPr>
            <p:ph type="sldImg"/>
          </p:nvPr>
        </p:nvSpPr>
        <p:spPr>
          <a:ln/>
        </p:spPr>
      </p:sp>
      <p:sp>
        <p:nvSpPr>
          <p:cNvPr id="41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Ro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Ro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72E29B25-1B3F-46C0-BCE1-FD253B305E20}" type="datetimeFigureOut">
              <a:rPr lang="en-US"/>
              <a:pPr>
                <a:defRPr/>
              </a:pPr>
              <a:t>3/8/2008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7D9B1926-5016-46BE-AD9B-FAA3BEA16D7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A377A21-171B-4319-8EF4-35E3FB1E5FA4}" type="datetimeFigureOut">
              <a:rPr lang="en-US"/>
              <a:pPr>
                <a:defRPr/>
              </a:pPr>
              <a:t>3/8/2008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6D18A8D5-0BF9-425F-95BA-632A5E8399A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3D02506-9661-4908-B339-B35D15BA1211}" type="datetimeFigureOut">
              <a:rPr lang="en-US"/>
              <a:pPr>
                <a:defRPr/>
              </a:pPr>
              <a:t>3/8/2008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A796EBD-7DDA-495A-99C9-C21A0D50761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730DE436-5F39-4F1A-A0BD-216C0C4AEC25}" type="datetimeFigureOut">
              <a:rPr lang="en-US"/>
              <a:pPr>
                <a:defRPr/>
              </a:pPr>
              <a:t>3/8/2008</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30BB0D8-ECCD-41D7-8451-4937FDA71C9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3A559A7F-90E4-4DF0-80C9-98BFA2918F4B}" type="datetimeFigureOut">
              <a:rPr lang="en-US"/>
              <a:pPr>
                <a:defRPr/>
              </a:pPr>
              <a:t>3/8/2008</a:t>
            </a:fld>
            <a:endParaRPr lang="en-US"/>
          </a:p>
        </p:txBody>
      </p:sp>
      <p:sp>
        <p:nvSpPr>
          <p:cNvPr id="7" name="Footer Placeholder 4"/>
          <p:cNvSpPr>
            <a:spLocks noGrp="1"/>
          </p:cNvSpPr>
          <p:nvPr>
            <p:ph type="ftr" sz="quarter" idx="11"/>
          </p:nvPr>
        </p:nvSpPr>
        <p:spPr/>
        <p:txBody>
          <a:bodyPr/>
          <a:lstStyle>
            <a:lvl1pPr>
              <a:defRPr/>
            </a:lvl1pPr>
            <a:extLst/>
          </a:lstStyle>
          <a:p>
            <a:pPr>
              <a:defRPr/>
            </a:pPr>
            <a:endParaRPr lang="en-US"/>
          </a:p>
        </p:txBody>
      </p:sp>
      <p:sp>
        <p:nvSpPr>
          <p:cNvPr id="8" name="Slide Number Placeholder 5"/>
          <p:cNvSpPr>
            <a:spLocks noGrp="1"/>
          </p:cNvSpPr>
          <p:nvPr>
            <p:ph type="sldNum" sz="quarter" idx="12"/>
          </p:nvPr>
        </p:nvSpPr>
        <p:spPr/>
        <p:txBody>
          <a:bodyPr/>
          <a:lstStyle>
            <a:lvl1pPr>
              <a:defRPr/>
            </a:lvl1pPr>
            <a:extLst/>
          </a:lstStyle>
          <a:p>
            <a:pPr>
              <a:defRPr/>
            </a:pPr>
            <a:fld id="{07A1046C-0A3D-4788-B777-D9EEDAEE70C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6F8AF9DF-D660-48F8-9D27-836BD3A3446F}" type="datetimeFigureOut">
              <a:rPr lang="en-US"/>
              <a:pPr>
                <a:defRPr/>
              </a:pPr>
              <a:t>3/8/2008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624045DE-E4AD-4F7E-8BF1-CEBF0EE06E5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B93B169E-DA76-4649-A9B3-FE2FB619E734}" type="datetimeFigureOut">
              <a:rPr lang="en-US"/>
              <a:pPr>
                <a:defRPr/>
              </a:pPr>
              <a:t>3/8/2008</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92284772-5728-4BD8-820A-F4143D323756}"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50A4337-1B91-4392-B668-7825B9F70219}" type="datetimeFigureOut">
              <a:rPr lang="en-US"/>
              <a:pPr>
                <a:defRPr/>
              </a:pPr>
              <a:t>3/8/2008</a:t>
            </a:fld>
            <a:endParaRPr lang="en-US"/>
          </a:p>
        </p:txBody>
      </p:sp>
      <p:sp>
        <p:nvSpPr>
          <p:cNvPr id="4" name="Footer Placeholder 3"/>
          <p:cNvSpPr>
            <a:spLocks noGrp="1"/>
          </p:cNvSpPr>
          <p:nvPr>
            <p:ph type="ftr" sz="quarter" idx="11"/>
          </p:nvPr>
        </p:nvSpPr>
        <p:spPr/>
        <p:txBody>
          <a:bodyPr/>
          <a:lstStyle>
            <a:lvl1pPr>
              <a:defRPr/>
            </a:lvl1pPr>
            <a:extLst/>
          </a:lstStyle>
          <a:p>
            <a:pPr>
              <a:defRPr/>
            </a:pPr>
            <a:endParaRPr lang="en-US"/>
          </a:p>
        </p:txBody>
      </p:sp>
      <p:sp>
        <p:nvSpPr>
          <p:cNvPr id="5" name="Slide Number Placeholder 4"/>
          <p:cNvSpPr>
            <a:spLocks noGrp="1"/>
          </p:cNvSpPr>
          <p:nvPr>
            <p:ph type="sldNum" sz="quarter" idx="12"/>
          </p:nvPr>
        </p:nvSpPr>
        <p:spPr/>
        <p:txBody>
          <a:bodyPr/>
          <a:lstStyle>
            <a:lvl1pPr>
              <a:defRPr/>
            </a:lvl1pPr>
            <a:extLst/>
          </a:lstStyle>
          <a:p>
            <a:pPr>
              <a:defRPr/>
            </a:pPr>
            <a:fld id="{FB4C10BB-AE59-4032-BA7B-57FF62F6329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CD358302-AD7C-403D-8C7D-95A2AC374B5B}" type="datetimeFigureOut">
              <a:rPr lang="en-US"/>
              <a:pPr>
                <a:defRPr/>
              </a:pPr>
              <a:t>3/8/2008</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D652F6CA-501D-4993-87E4-BADE81BFFC8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24CF80C9-2123-4DA3-A067-FD7ADDFC2BAB}" type="datetimeFigureOut">
              <a:rPr lang="en-US"/>
              <a:pPr>
                <a:defRPr/>
              </a:pPr>
              <a:t>3/8/2008</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4CBB85AB-781F-4A83-9302-B0DA225B7A3E}"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6" name="Freeform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E8629131-3E82-44A3-9C78-8964E2D9B436}" type="datetimeFigureOut">
              <a:rPr lang="en-US"/>
              <a:pPr>
                <a:defRPr/>
              </a:pPr>
              <a:t>3/8/2008</a:t>
            </a:fld>
            <a:endParaRPr lang="en-US"/>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6CB1B387-AD09-4813-88B9-2F7B141184C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cs typeface="+mn-cs"/>
            </a:endParaRPr>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cs typeface="+mn-cs"/>
              </a:defRPr>
            </a:lvl1pPr>
            <a:extLst/>
          </a:lstStyle>
          <a:p>
            <a:pPr>
              <a:defRPr/>
            </a:pPr>
            <a:fld id="{D514D661-E474-462F-8C9B-471A5EAFA185}" type="datetimeFigureOut">
              <a:rPr lang="en-US"/>
              <a:pPr>
                <a:defRPr/>
              </a:pPr>
              <a:t>3/8/2008</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cs typeface="+mn-cs"/>
              </a:defRPr>
            </a:lvl1pPr>
            <a:extLst/>
          </a:lstStyle>
          <a:p>
            <a:pPr>
              <a:defRPr/>
            </a:pPr>
            <a:fld id="{FB24002D-0000-4494-94BA-DC467C62161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6" r:id="rId1"/>
    <p:sldLayoutId id="2147483692" r:id="rId2"/>
    <p:sldLayoutId id="2147483697" r:id="rId3"/>
    <p:sldLayoutId id="2147483698" r:id="rId4"/>
    <p:sldLayoutId id="2147483699" r:id="rId5"/>
    <p:sldLayoutId id="2147483700" r:id="rId6"/>
    <p:sldLayoutId id="2147483693" r:id="rId7"/>
    <p:sldLayoutId id="2147483701" r:id="rId8"/>
    <p:sldLayoutId id="2147483702" r:id="rId9"/>
    <p:sldLayoutId id="2147483694" r:id="rId10"/>
    <p:sldLayoutId id="2147483695" r:id="rId11"/>
  </p:sldLayoutIdLst>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21347470">
            <a:off x="646907" y="588131"/>
            <a:ext cx="7851648" cy="3554965"/>
          </a:xfrm>
        </p:spPr>
        <p:txBody>
          <a:bodyPr/>
          <a:lstStyle/>
          <a:p>
            <a:pPr algn="l" fontAlgn="auto">
              <a:spcAft>
                <a:spcPts val="0"/>
              </a:spcAft>
              <a:defRPr/>
            </a:pPr>
            <a:r>
              <a:rPr lang="en-US" dirty="0" smtClean="0"/>
              <a:t>Sentences</a:t>
            </a:r>
            <a:br>
              <a:rPr lang="en-US" dirty="0" smtClean="0"/>
            </a:br>
            <a:r>
              <a:rPr lang="en-US" dirty="0" smtClean="0"/>
              <a:t>Simple, Compound and Complex Sentences </a:t>
            </a:r>
            <a:br>
              <a:rPr lang="en-US" dirty="0" smtClean="0"/>
            </a:br>
            <a:endParaRPr lang="en-US" dirty="0"/>
          </a:p>
        </p:txBody>
      </p:sp>
      <p:sp>
        <p:nvSpPr>
          <p:cNvPr id="13314" name="Subtitle 2"/>
          <p:cNvSpPr>
            <a:spLocks noGrp="1"/>
          </p:cNvSpPr>
          <p:nvPr>
            <p:ph type="subTitle" idx="1"/>
          </p:nvPr>
        </p:nvSpPr>
        <p:spPr>
          <a:xfrm>
            <a:off x="0" y="3611563"/>
            <a:ext cx="8458200" cy="1200150"/>
          </a:xfrm>
        </p:spPr>
        <p:txBody>
          <a:bodyPr/>
          <a:lstStyle/>
          <a:p>
            <a:pPr marR="0"/>
            <a:endParaRPr lang="en-US"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365760" indent="-256032" fontAlgn="auto">
              <a:spcAft>
                <a:spcPts val="0"/>
              </a:spcAft>
              <a:buFont typeface="Wingdings 3"/>
              <a:buChar char=""/>
              <a:defRPr/>
            </a:pPr>
            <a:endParaRPr lang="en-US" b="1" dirty="0" smtClean="0"/>
          </a:p>
          <a:p>
            <a:pPr marL="365760" indent="-256032" fontAlgn="auto">
              <a:spcAft>
                <a:spcPts val="0"/>
              </a:spcAft>
              <a:buFont typeface="Wingdings 3"/>
              <a:buChar char=""/>
              <a:defRPr/>
            </a:pPr>
            <a:r>
              <a:rPr lang="en-US" b="1" dirty="0" smtClean="0"/>
              <a:t>The teacher walked into the classroom, greeted the students, and took attendance. </a:t>
            </a:r>
          </a:p>
          <a:p>
            <a:pPr marL="365760" indent="-256032" fontAlgn="auto">
              <a:spcAft>
                <a:spcPts val="0"/>
              </a:spcAft>
              <a:buFont typeface="Wingdings 3"/>
              <a:buChar char=""/>
              <a:defRPr/>
            </a:pPr>
            <a:endParaRPr lang="en-US" b="1" dirty="0" smtClean="0"/>
          </a:p>
          <a:p>
            <a:pPr marL="624078" indent="-514350" fontAlgn="auto">
              <a:spcAft>
                <a:spcPts val="0"/>
              </a:spcAft>
              <a:buFont typeface="Wingdings" pitchFamily="2" charset="2"/>
              <a:buChar char="q"/>
              <a:defRPr/>
            </a:pPr>
            <a:r>
              <a:rPr lang="en-US" b="1" dirty="0" smtClean="0"/>
              <a:t>	Simple </a:t>
            </a:r>
          </a:p>
          <a:p>
            <a:pPr marL="624078" indent="-514350" fontAlgn="auto">
              <a:spcAft>
                <a:spcPts val="0"/>
              </a:spcAft>
              <a:buFont typeface="Wingdings" pitchFamily="2" charset="2"/>
              <a:buChar char="q"/>
              <a:defRPr/>
            </a:pPr>
            <a:r>
              <a:rPr lang="en-US" b="1" dirty="0" smtClean="0"/>
              <a:t>   Compound </a:t>
            </a:r>
          </a:p>
          <a:p>
            <a:pPr marL="624078" indent="-514350" fontAlgn="auto">
              <a:spcAft>
                <a:spcPts val="0"/>
              </a:spcAft>
              <a:buFont typeface="Wingdings" pitchFamily="2" charset="2"/>
              <a:buChar char="q"/>
              <a:defRPr/>
            </a:pPr>
            <a:r>
              <a:rPr lang="en-US" b="1" dirty="0" smtClean="0"/>
              <a:t>   Complex </a:t>
            </a:r>
            <a:r>
              <a:rPr lang="en-US" dirty="0" smtClean="0"/>
              <a:t/>
            </a:r>
            <a:br>
              <a:rPr lang="en-US" dirty="0" smtClean="0"/>
            </a:br>
            <a:endParaRPr lang="en-US" dirty="0"/>
          </a:p>
        </p:txBody>
      </p:sp>
      <p:pic>
        <p:nvPicPr>
          <p:cNvPr id="3" name="Title 2"/>
          <p:cNvPicPr>
            <a:picLocks noChangeArrowheads="1"/>
          </p:cNvPicPr>
          <p:nvPr/>
        </p:nvPicPr>
        <p:blipFill>
          <a:blip r:embed="rId3"/>
          <a:srcRect/>
          <a:stretch>
            <a:fillRect/>
          </a:stretch>
        </p:blipFill>
        <p:spPr bwMode="auto">
          <a:xfrm>
            <a:off x="195263" y="268288"/>
            <a:ext cx="8497887" cy="1158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1"/>
          <p:cNvSpPr>
            <a:spLocks noGrp="1"/>
          </p:cNvSpPr>
          <p:nvPr>
            <p:ph idx="1"/>
          </p:nvPr>
        </p:nvSpPr>
        <p:spPr/>
        <p:txBody>
          <a:bodyPr/>
          <a:lstStyle/>
          <a:p>
            <a:r>
              <a:rPr lang="en-US" b="1" smtClean="0"/>
              <a:t>Fahad passed the test because he studied hard and understood the material. </a:t>
            </a:r>
            <a:r>
              <a:rPr lang="en-US" smtClean="0"/>
              <a:t/>
            </a:r>
            <a:br>
              <a:rPr lang="en-US" smtClean="0"/>
            </a:br>
            <a:endParaRPr lang="en-US" smtClean="0"/>
          </a:p>
          <a:p>
            <a:r>
              <a:rPr lang="en-US" smtClean="0"/>
              <a:t>Compound</a:t>
            </a:r>
          </a:p>
          <a:p>
            <a:r>
              <a:rPr lang="en-US" smtClean="0"/>
              <a:t>Complex</a:t>
            </a:r>
          </a:p>
          <a:p>
            <a:r>
              <a:rPr lang="en-US" smtClean="0"/>
              <a:t>Simple </a:t>
            </a:r>
            <a:br>
              <a:rPr lang="en-US" smtClean="0"/>
            </a:br>
            <a:endParaRPr lang="en-US" smtClean="0"/>
          </a:p>
        </p:txBody>
      </p:sp>
      <p:sp>
        <p:nvSpPr>
          <p:cNvPr id="3" name="Title 2"/>
          <p:cNvSpPr>
            <a:spLocks noGrp="1"/>
          </p:cNvSpPr>
          <p:nvPr>
            <p:ph type="title"/>
          </p:nvPr>
        </p:nvSpPr>
        <p:spPr/>
        <p:txBody>
          <a:bodyPr/>
          <a:lstStyle/>
          <a:p>
            <a:pPr fontAlgn="auto">
              <a:spcAft>
                <a:spcPts val="0"/>
              </a:spcAft>
              <a:defRPr/>
            </a:pPr>
            <a:r>
              <a:rPr lang="en-US" dirty="0" smtClean="0"/>
              <a:t>Quick Quiz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1"/>
          <p:cNvSpPr>
            <a:spLocks noGrp="1"/>
          </p:cNvSpPr>
          <p:nvPr>
            <p:ph idx="1"/>
          </p:nvPr>
        </p:nvSpPr>
        <p:spPr/>
        <p:txBody>
          <a:bodyPr/>
          <a:lstStyle/>
          <a:p>
            <a:r>
              <a:rPr lang="en-US" b="1" smtClean="0"/>
              <a:t>The island was filled with many trails winding through the thick underbrush, a small lake, and dangerous wild pigs. </a:t>
            </a:r>
          </a:p>
          <a:p>
            <a:endParaRPr lang="en-US" b="1" smtClean="0"/>
          </a:p>
          <a:p>
            <a:r>
              <a:rPr lang="en-US" smtClean="0"/>
              <a:t>Simple</a:t>
            </a:r>
            <a:br>
              <a:rPr lang="en-US" smtClean="0"/>
            </a:br>
            <a:r>
              <a:rPr lang="en-US" smtClean="0"/>
              <a:t>Compound</a:t>
            </a:r>
            <a:br>
              <a:rPr lang="en-US" smtClean="0"/>
            </a:br>
            <a:r>
              <a:rPr lang="en-US" smtClean="0"/>
              <a:t>Complex</a:t>
            </a:r>
          </a:p>
        </p:txBody>
      </p:sp>
      <p:sp>
        <p:nvSpPr>
          <p:cNvPr id="3" name="Title 2"/>
          <p:cNvSpPr>
            <a:spLocks noGrp="1"/>
          </p:cNvSpPr>
          <p:nvPr>
            <p:ph type="title"/>
          </p:nvPr>
        </p:nvSpPr>
        <p:spPr/>
        <p:txBody>
          <a:bodyPr/>
          <a:lstStyle/>
          <a:p>
            <a:pPr fontAlgn="auto">
              <a:spcAft>
                <a:spcPts val="0"/>
              </a:spcAft>
              <a:defRPr/>
            </a:pPr>
            <a:r>
              <a:rPr lang="en-US" dirty="0" smtClean="0"/>
              <a:t>Quick Quiz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1"/>
          <p:cNvSpPr>
            <a:spLocks noGrp="1"/>
          </p:cNvSpPr>
          <p:nvPr>
            <p:ph idx="1"/>
          </p:nvPr>
        </p:nvSpPr>
        <p:spPr/>
        <p:txBody>
          <a:bodyPr/>
          <a:lstStyle/>
          <a:p>
            <a:r>
              <a:rPr lang="en-US" b="1" smtClean="0"/>
              <a:t>Although Mexico has the better football team, it lost. </a:t>
            </a:r>
          </a:p>
          <a:p>
            <a:endParaRPr lang="en-US" b="1" smtClean="0"/>
          </a:p>
          <a:p>
            <a:r>
              <a:rPr lang="en-US" smtClean="0"/>
              <a:t>Simple</a:t>
            </a:r>
            <a:br>
              <a:rPr lang="en-US" smtClean="0"/>
            </a:br>
            <a:r>
              <a:rPr lang="en-US" smtClean="0"/>
              <a:t>Compound</a:t>
            </a:r>
            <a:br>
              <a:rPr lang="en-US" smtClean="0"/>
            </a:br>
            <a:r>
              <a:rPr lang="en-US" smtClean="0"/>
              <a:t>Complex</a:t>
            </a:r>
            <a:br>
              <a:rPr lang="en-US" smtClean="0"/>
            </a:br>
            <a:endParaRPr lang="en-US" smtClean="0"/>
          </a:p>
        </p:txBody>
      </p:sp>
      <p:sp>
        <p:nvSpPr>
          <p:cNvPr id="3" name="Title 2"/>
          <p:cNvSpPr>
            <a:spLocks noGrp="1"/>
          </p:cNvSpPr>
          <p:nvPr>
            <p:ph type="title"/>
          </p:nvPr>
        </p:nvSpPr>
        <p:spPr/>
        <p:txBody>
          <a:bodyPr/>
          <a:lstStyle/>
          <a:p>
            <a:pPr fontAlgn="auto">
              <a:spcAft>
                <a:spcPts val="0"/>
              </a:spcAft>
              <a:defRPr/>
            </a:pPr>
            <a:r>
              <a:rPr lang="en-US" dirty="0" smtClean="0"/>
              <a:t>Quick Quiz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1"/>
          <p:cNvSpPr>
            <a:spLocks noGrp="1"/>
          </p:cNvSpPr>
          <p:nvPr>
            <p:ph idx="1"/>
          </p:nvPr>
        </p:nvSpPr>
        <p:spPr/>
        <p:txBody>
          <a:bodyPr/>
          <a:lstStyle/>
          <a:p>
            <a:r>
              <a:rPr lang="en-US" b="1" smtClean="0"/>
              <a:t>Juan played football while Juanita went shopping. </a:t>
            </a:r>
          </a:p>
          <a:p>
            <a:endParaRPr lang="en-US" b="1" smtClean="0"/>
          </a:p>
          <a:p>
            <a:r>
              <a:rPr lang="en-US" smtClean="0"/>
              <a:t>Simple</a:t>
            </a:r>
            <a:br>
              <a:rPr lang="en-US" smtClean="0"/>
            </a:br>
            <a:r>
              <a:rPr lang="en-US" smtClean="0"/>
              <a:t>Compound</a:t>
            </a:r>
            <a:br>
              <a:rPr lang="en-US" smtClean="0"/>
            </a:br>
            <a:r>
              <a:rPr lang="en-US" smtClean="0"/>
              <a:t>Complex</a:t>
            </a:r>
          </a:p>
        </p:txBody>
      </p:sp>
      <p:sp>
        <p:nvSpPr>
          <p:cNvPr id="3" name="Title 2"/>
          <p:cNvSpPr>
            <a:spLocks noGrp="1"/>
          </p:cNvSpPr>
          <p:nvPr>
            <p:ph type="title"/>
          </p:nvPr>
        </p:nvSpPr>
        <p:spPr/>
        <p:txBody>
          <a:bodyPr/>
          <a:lstStyle/>
          <a:p>
            <a:pPr fontAlgn="auto">
              <a:spcAft>
                <a:spcPts val="0"/>
              </a:spcAft>
              <a:defRPr/>
            </a:pPr>
            <a:r>
              <a:rPr lang="en-US" dirty="0" smtClean="0"/>
              <a:t>Quick Quiz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Content Placeholder 1"/>
          <p:cNvSpPr>
            <a:spLocks noGrp="1"/>
          </p:cNvSpPr>
          <p:nvPr>
            <p:ph idx="1"/>
          </p:nvPr>
        </p:nvSpPr>
        <p:spPr/>
        <p:txBody>
          <a:bodyPr/>
          <a:lstStyle/>
          <a:p>
            <a:r>
              <a:rPr lang="en-US" smtClean="0"/>
              <a:t>Experienced writers use a variety of sentences to make their writing interesting and lively. Too many simple sentences, for example, will sound choppy and immature while too many long sentences will be difficult to read and hard to understand.  </a:t>
            </a:r>
          </a:p>
        </p:txBody>
      </p:sp>
      <p:sp>
        <p:nvSpPr>
          <p:cNvPr id="3" name="Title 2"/>
          <p:cNvSpPr>
            <a:spLocks noGrp="1"/>
          </p:cNvSpPr>
          <p:nvPr>
            <p:ph type="title"/>
          </p:nvPr>
        </p:nvSpPr>
        <p:spPr/>
        <p:txBody>
          <a:bodyPr/>
          <a:lstStyle/>
          <a:p>
            <a:pPr fontAlgn="auto">
              <a:spcAft>
                <a:spcPts val="0"/>
              </a:spcAft>
              <a:defRPr/>
            </a:pPr>
            <a:r>
              <a:rPr lang="en-US" dirty="0" smtClean="0"/>
              <a:t>Introduction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500" smtClean="0"/>
              <a:t>A simple sentence, also called an independent clause, contains a subject and a verb, and it expresses a complete thought. In the following simple sentences, subjects are in </a:t>
            </a:r>
            <a:r>
              <a:rPr lang="en-US" sz="2500" smtClean="0">
                <a:solidFill>
                  <a:schemeClr val="accent2"/>
                </a:solidFill>
              </a:rPr>
              <a:t>red</a:t>
            </a:r>
            <a:r>
              <a:rPr lang="en-US" sz="2500" smtClean="0"/>
              <a:t>, and verbs are in </a:t>
            </a:r>
            <a:r>
              <a:rPr lang="en-US" sz="2500" smtClean="0">
                <a:solidFill>
                  <a:srgbClr val="00B050"/>
                </a:solidFill>
              </a:rPr>
              <a:t>green</a:t>
            </a:r>
            <a:r>
              <a:rPr lang="en-US" sz="2500" smtClean="0"/>
              <a:t>.</a:t>
            </a:r>
          </a:p>
          <a:p>
            <a:endParaRPr lang="en-US" sz="2500" smtClean="0"/>
          </a:p>
          <a:p>
            <a:r>
              <a:rPr lang="en-US" sz="2500" smtClean="0"/>
              <a:t>A. </a:t>
            </a:r>
            <a:r>
              <a:rPr lang="en-US" sz="2500" smtClean="0">
                <a:solidFill>
                  <a:srgbClr val="FF0000"/>
                </a:solidFill>
              </a:rPr>
              <a:t>Some students </a:t>
            </a:r>
            <a:r>
              <a:rPr lang="en-US" sz="2500" smtClean="0">
                <a:solidFill>
                  <a:srgbClr val="00B050"/>
                </a:solidFill>
              </a:rPr>
              <a:t>like</a:t>
            </a:r>
            <a:r>
              <a:rPr lang="en-US" sz="2500" smtClean="0"/>
              <a:t> to study in the mornings.</a:t>
            </a:r>
            <a:br>
              <a:rPr lang="en-US" sz="2500" smtClean="0"/>
            </a:br>
            <a:r>
              <a:rPr lang="en-US" sz="2500" smtClean="0"/>
              <a:t>B. </a:t>
            </a:r>
            <a:r>
              <a:rPr lang="en-US" sz="2500" smtClean="0">
                <a:solidFill>
                  <a:srgbClr val="FF0000"/>
                </a:solidFill>
              </a:rPr>
              <a:t>Fahad and Waleed </a:t>
            </a:r>
            <a:r>
              <a:rPr lang="en-US" sz="2500" smtClean="0">
                <a:solidFill>
                  <a:srgbClr val="00B050"/>
                </a:solidFill>
              </a:rPr>
              <a:t>play</a:t>
            </a:r>
            <a:r>
              <a:rPr lang="en-US" sz="2500" smtClean="0"/>
              <a:t> football every afternoon.</a:t>
            </a:r>
            <a:br>
              <a:rPr lang="en-US" sz="2500" smtClean="0"/>
            </a:br>
            <a:r>
              <a:rPr lang="en-US" sz="2500" smtClean="0"/>
              <a:t>C. </a:t>
            </a:r>
            <a:r>
              <a:rPr lang="en-US" sz="2500" smtClean="0">
                <a:solidFill>
                  <a:srgbClr val="FF0000"/>
                </a:solidFill>
              </a:rPr>
              <a:t>Shahad</a:t>
            </a:r>
            <a:r>
              <a:rPr lang="en-US" sz="2500" smtClean="0"/>
              <a:t> </a:t>
            </a:r>
            <a:r>
              <a:rPr lang="en-US" sz="2500" smtClean="0">
                <a:solidFill>
                  <a:srgbClr val="00B050"/>
                </a:solidFill>
              </a:rPr>
              <a:t>goes</a:t>
            </a:r>
            <a:r>
              <a:rPr lang="en-US" sz="2500" smtClean="0"/>
              <a:t> to the library and studies every day.</a:t>
            </a:r>
          </a:p>
        </p:txBody>
      </p:sp>
      <p:sp>
        <p:nvSpPr>
          <p:cNvPr id="3" name="Title 2"/>
          <p:cNvSpPr>
            <a:spLocks noGrp="1"/>
          </p:cNvSpPr>
          <p:nvPr>
            <p:ph type="title"/>
          </p:nvPr>
        </p:nvSpPr>
        <p:spPr/>
        <p:txBody>
          <a:bodyPr/>
          <a:lstStyle/>
          <a:p>
            <a:pPr fontAlgn="auto">
              <a:spcAft>
                <a:spcPts val="0"/>
              </a:spcAft>
              <a:defRPr/>
            </a:pPr>
            <a:r>
              <a:rPr lang="en-US" dirty="0" smtClean="0"/>
              <a:t>Simple Sentences </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1"/>
          <p:cNvSpPr>
            <a:spLocks noGrp="1"/>
          </p:cNvSpPr>
          <p:nvPr>
            <p:ph idx="1"/>
          </p:nvPr>
        </p:nvSpPr>
        <p:spPr/>
        <p:txBody>
          <a:bodyPr/>
          <a:lstStyle/>
          <a:p>
            <a:r>
              <a:rPr lang="en-US" smtClean="0"/>
              <a:t>The three examples  are all simple sentences.  Note that sentence B contains a compound subject, and sentence C contains a compound verb.  Simple sentences, therefore, contain a subject and verb and express a complete thought, but they can also contain compound subjects or verbs.  </a:t>
            </a:r>
          </a:p>
          <a:p>
            <a:endParaRPr lang="en-US" smtClean="0"/>
          </a:p>
        </p:txBody>
      </p:sp>
      <p:sp>
        <p:nvSpPr>
          <p:cNvPr id="3" name="Title 2"/>
          <p:cNvSpPr>
            <a:spLocks noGrp="1"/>
          </p:cNvSpPr>
          <p:nvPr>
            <p:ph type="title"/>
          </p:nvPr>
        </p:nvSpPr>
        <p:spPr/>
        <p:txBody>
          <a:bodyPr/>
          <a:lstStyle/>
          <a:p>
            <a:pPr fontAlgn="auto">
              <a:spcAft>
                <a:spcPts val="0"/>
              </a:spcAft>
              <a:defRPr/>
            </a:pPr>
            <a:r>
              <a:rPr lang="en-US" dirty="0" smtClean="0"/>
              <a:t>Simple Sentences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90000"/>
              </a:lnSpc>
            </a:pPr>
            <a:r>
              <a:rPr lang="en-US" smtClean="0"/>
              <a:t>A compound sentence contains two independent clauses joined by a coordinator. The coordinators are as follows: </a:t>
            </a:r>
            <a:r>
              <a:rPr lang="en-US" i="1" smtClean="0"/>
              <a:t>but, or, yet, so, for, and, nor</a:t>
            </a:r>
            <a:r>
              <a:rPr lang="en-US" smtClean="0"/>
              <a:t>. (Helpful hint: The first letter of each of the coordinators spells </a:t>
            </a:r>
            <a:r>
              <a:rPr lang="en-US" i="1" smtClean="0"/>
              <a:t>BOYS FAN</a:t>
            </a:r>
            <a:r>
              <a:rPr lang="en-US" smtClean="0"/>
              <a:t>.) Except for very short sentences, coordinators are always preceded by a comma. In the following compound sentences, subjects are in </a:t>
            </a:r>
            <a:r>
              <a:rPr lang="en-US" sz="2500" smtClean="0">
                <a:solidFill>
                  <a:schemeClr val="accent2"/>
                </a:solidFill>
              </a:rPr>
              <a:t>red</a:t>
            </a:r>
            <a:r>
              <a:rPr lang="en-US" smtClean="0"/>
              <a:t>, verbs are in </a:t>
            </a:r>
            <a:r>
              <a:rPr lang="en-US" sz="2500" smtClean="0">
                <a:solidFill>
                  <a:srgbClr val="00B050"/>
                </a:solidFill>
              </a:rPr>
              <a:t>green</a:t>
            </a:r>
            <a:r>
              <a:rPr lang="en-US" smtClean="0"/>
              <a:t>, and the coordinators and the commas that precede them are in </a:t>
            </a:r>
            <a:r>
              <a:rPr lang="en-US" smtClean="0">
                <a:solidFill>
                  <a:srgbClr val="0070C0"/>
                </a:solidFill>
              </a:rPr>
              <a:t>blue</a:t>
            </a:r>
            <a:r>
              <a:rPr lang="en-US" smtClean="0"/>
              <a:t>. </a:t>
            </a:r>
          </a:p>
          <a:p>
            <a:pPr>
              <a:lnSpc>
                <a:spcPct val="90000"/>
              </a:lnSpc>
            </a:pPr>
            <a:endParaRPr lang="en-US" smtClean="0"/>
          </a:p>
        </p:txBody>
      </p:sp>
      <p:sp>
        <p:nvSpPr>
          <p:cNvPr id="3" name="Title 2"/>
          <p:cNvSpPr>
            <a:spLocks noGrp="1"/>
          </p:cNvSpPr>
          <p:nvPr>
            <p:ph type="title"/>
          </p:nvPr>
        </p:nvSpPr>
        <p:spPr/>
        <p:txBody>
          <a:bodyPr/>
          <a:lstStyle/>
          <a:p>
            <a:pPr fontAlgn="auto">
              <a:spcAft>
                <a:spcPts val="0"/>
              </a:spcAft>
              <a:defRPr/>
            </a:pPr>
            <a:r>
              <a:rPr lang="en-US" dirty="0" smtClean="0"/>
              <a:t>Compound Sentences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Content Placeholder 1"/>
          <p:cNvSpPr>
            <a:spLocks noGrp="1"/>
          </p:cNvSpPr>
          <p:nvPr>
            <p:ph idx="1"/>
          </p:nvPr>
        </p:nvSpPr>
        <p:spPr/>
        <p:txBody>
          <a:bodyPr/>
          <a:lstStyle/>
          <a:p>
            <a:r>
              <a:rPr lang="en-US" smtClean="0"/>
              <a:t>A.  </a:t>
            </a:r>
            <a:r>
              <a:rPr lang="en-US" smtClean="0">
                <a:solidFill>
                  <a:srgbClr val="FF0000"/>
                </a:solidFill>
              </a:rPr>
              <a:t>I</a:t>
            </a:r>
            <a:r>
              <a:rPr lang="en-US" smtClean="0"/>
              <a:t> </a:t>
            </a:r>
            <a:r>
              <a:rPr lang="en-US" smtClean="0">
                <a:solidFill>
                  <a:srgbClr val="00B050"/>
                </a:solidFill>
              </a:rPr>
              <a:t>tried</a:t>
            </a:r>
            <a:r>
              <a:rPr lang="en-US" smtClean="0"/>
              <a:t> to speak Spanish</a:t>
            </a:r>
            <a:r>
              <a:rPr lang="en-US" smtClean="0">
                <a:solidFill>
                  <a:srgbClr val="0070C0"/>
                </a:solidFill>
              </a:rPr>
              <a:t>, and</a:t>
            </a:r>
            <a:r>
              <a:rPr lang="en-US" smtClean="0"/>
              <a:t> </a:t>
            </a:r>
            <a:r>
              <a:rPr lang="en-US" smtClean="0">
                <a:solidFill>
                  <a:srgbClr val="FF0000"/>
                </a:solidFill>
              </a:rPr>
              <a:t>my friend </a:t>
            </a:r>
            <a:r>
              <a:rPr lang="en-US" smtClean="0">
                <a:solidFill>
                  <a:srgbClr val="00B050"/>
                </a:solidFill>
              </a:rPr>
              <a:t>tried</a:t>
            </a:r>
            <a:r>
              <a:rPr lang="en-US" smtClean="0"/>
              <a:t> to speak English.  </a:t>
            </a:r>
            <a:br>
              <a:rPr lang="en-US" smtClean="0"/>
            </a:br>
            <a:r>
              <a:rPr lang="en-US" smtClean="0"/>
              <a:t>B.  </a:t>
            </a:r>
            <a:r>
              <a:rPr lang="en-US" smtClean="0">
                <a:solidFill>
                  <a:srgbClr val="FF0000"/>
                </a:solidFill>
              </a:rPr>
              <a:t>Khalid</a:t>
            </a:r>
            <a:r>
              <a:rPr lang="en-US" smtClean="0"/>
              <a:t> </a:t>
            </a:r>
            <a:r>
              <a:rPr lang="en-US" smtClean="0">
                <a:solidFill>
                  <a:srgbClr val="00B050"/>
                </a:solidFill>
              </a:rPr>
              <a:t>played</a:t>
            </a:r>
            <a:r>
              <a:rPr lang="en-US" smtClean="0"/>
              <a:t> football</a:t>
            </a:r>
            <a:r>
              <a:rPr lang="en-US" smtClean="0">
                <a:solidFill>
                  <a:srgbClr val="0070C0"/>
                </a:solidFill>
              </a:rPr>
              <a:t>, but </a:t>
            </a:r>
            <a:r>
              <a:rPr lang="en-US" smtClean="0">
                <a:solidFill>
                  <a:srgbClr val="FF0000"/>
                </a:solidFill>
              </a:rPr>
              <a:t>Maria</a:t>
            </a:r>
            <a:r>
              <a:rPr lang="en-US" smtClean="0"/>
              <a:t> </a:t>
            </a:r>
            <a:r>
              <a:rPr lang="en-US" smtClean="0">
                <a:solidFill>
                  <a:srgbClr val="00B050"/>
                </a:solidFill>
              </a:rPr>
              <a:t>went shopping</a:t>
            </a:r>
            <a:r>
              <a:rPr lang="en-US" smtClean="0"/>
              <a:t>.  </a:t>
            </a:r>
            <a:br>
              <a:rPr lang="en-US" smtClean="0"/>
            </a:br>
            <a:r>
              <a:rPr lang="en-US" smtClean="0"/>
              <a:t>C.  </a:t>
            </a:r>
            <a:r>
              <a:rPr lang="en-US" smtClean="0">
                <a:solidFill>
                  <a:srgbClr val="FF0000"/>
                </a:solidFill>
              </a:rPr>
              <a:t>Mariam</a:t>
            </a:r>
            <a:r>
              <a:rPr lang="en-US" smtClean="0"/>
              <a:t> </a:t>
            </a:r>
            <a:r>
              <a:rPr lang="en-US" smtClean="0">
                <a:solidFill>
                  <a:srgbClr val="00B050"/>
                </a:solidFill>
              </a:rPr>
              <a:t>received </a:t>
            </a:r>
            <a:r>
              <a:rPr lang="en-US" smtClean="0"/>
              <a:t>an A</a:t>
            </a:r>
            <a:r>
              <a:rPr lang="en-US" smtClean="0">
                <a:solidFill>
                  <a:srgbClr val="0070C0"/>
                </a:solidFill>
              </a:rPr>
              <a:t>, for </a:t>
            </a:r>
            <a:r>
              <a:rPr lang="en-US" smtClean="0">
                <a:solidFill>
                  <a:srgbClr val="FF0000"/>
                </a:solidFill>
              </a:rPr>
              <a:t>Maria</a:t>
            </a:r>
            <a:r>
              <a:rPr lang="en-US" smtClean="0"/>
              <a:t> </a:t>
            </a:r>
            <a:r>
              <a:rPr lang="en-US" smtClean="0">
                <a:solidFill>
                  <a:srgbClr val="00B050"/>
                </a:solidFill>
              </a:rPr>
              <a:t>studied for the test</a:t>
            </a:r>
            <a:r>
              <a:rPr lang="en-US" smtClean="0"/>
              <a:t>.</a:t>
            </a:r>
          </a:p>
        </p:txBody>
      </p:sp>
      <p:sp>
        <p:nvSpPr>
          <p:cNvPr id="3" name="Title 2"/>
          <p:cNvSpPr>
            <a:spLocks noGrp="1"/>
          </p:cNvSpPr>
          <p:nvPr>
            <p:ph type="title"/>
          </p:nvPr>
        </p:nvSpPr>
        <p:spPr/>
        <p:txBody>
          <a:bodyPr/>
          <a:lstStyle/>
          <a:p>
            <a:pPr fontAlgn="auto">
              <a:spcAft>
                <a:spcPts val="0"/>
              </a:spcAft>
              <a:defRPr/>
            </a:pPr>
            <a:r>
              <a:rPr lang="en-US" dirty="0" smtClean="0"/>
              <a:t>Compound Sentences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1"/>
          <p:cNvSpPr>
            <a:spLocks noGrp="1"/>
          </p:cNvSpPr>
          <p:nvPr>
            <p:ph idx="1"/>
          </p:nvPr>
        </p:nvSpPr>
        <p:spPr/>
        <p:txBody>
          <a:bodyPr/>
          <a:lstStyle/>
          <a:p>
            <a:r>
              <a:rPr lang="en-US" smtClean="0"/>
              <a:t>A complex sentence has an independent clause joined by one or more dependent clauses. A complex sentence always has a subordinator such as </a:t>
            </a:r>
            <a:r>
              <a:rPr lang="en-US" i="1" smtClean="0">
                <a:solidFill>
                  <a:srgbClr val="FF0000"/>
                </a:solidFill>
              </a:rPr>
              <a:t>because, since, after, although, </a:t>
            </a:r>
            <a:r>
              <a:rPr lang="en-US" smtClean="0">
                <a:solidFill>
                  <a:srgbClr val="FF0000"/>
                </a:solidFill>
              </a:rPr>
              <a:t>or</a:t>
            </a:r>
            <a:r>
              <a:rPr lang="en-US" i="1" smtClean="0">
                <a:solidFill>
                  <a:srgbClr val="FF0000"/>
                </a:solidFill>
              </a:rPr>
              <a:t> when</a:t>
            </a:r>
            <a:r>
              <a:rPr lang="en-US" smtClean="0">
                <a:solidFill>
                  <a:srgbClr val="FF0000"/>
                </a:solidFill>
              </a:rPr>
              <a:t> or a relative pronoun such as </a:t>
            </a:r>
            <a:r>
              <a:rPr lang="en-US" i="1" smtClean="0">
                <a:solidFill>
                  <a:srgbClr val="FF0000"/>
                </a:solidFill>
              </a:rPr>
              <a:t>that, who,</a:t>
            </a:r>
            <a:r>
              <a:rPr lang="en-US" smtClean="0">
                <a:solidFill>
                  <a:srgbClr val="FF0000"/>
                </a:solidFill>
              </a:rPr>
              <a:t> or</a:t>
            </a:r>
            <a:r>
              <a:rPr lang="en-US" i="1" smtClean="0">
                <a:solidFill>
                  <a:srgbClr val="FF0000"/>
                </a:solidFill>
              </a:rPr>
              <a:t> which</a:t>
            </a:r>
            <a:r>
              <a:rPr lang="en-US" smtClean="0">
                <a:solidFill>
                  <a:srgbClr val="FF0000"/>
                </a:solidFill>
              </a:rPr>
              <a:t>. </a:t>
            </a:r>
            <a:r>
              <a:rPr lang="en-US" smtClean="0"/>
              <a:t>In the following complex sentences, subjects are in red, verbs are in green, and the subordinators and their commas (when required) are in blue</a:t>
            </a:r>
          </a:p>
        </p:txBody>
      </p:sp>
      <p:sp>
        <p:nvSpPr>
          <p:cNvPr id="3" name="Title 2"/>
          <p:cNvSpPr>
            <a:spLocks noGrp="1"/>
          </p:cNvSpPr>
          <p:nvPr>
            <p:ph type="title"/>
          </p:nvPr>
        </p:nvSpPr>
        <p:spPr/>
        <p:txBody>
          <a:bodyPr/>
          <a:lstStyle/>
          <a:p>
            <a:pPr fontAlgn="auto">
              <a:spcAft>
                <a:spcPts val="0"/>
              </a:spcAft>
              <a:defRPr/>
            </a:pPr>
            <a:r>
              <a:rPr lang="en-US" dirty="0" smtClean="0"/>
              <a:t>Complex Sentences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Content Placeholder 1"/>
          <p:cNvSpPr>
            <a:spLocks noGrp="1"/>
          </p:cNvSpPr>
          <p:nvPr>
            <p:ph idx="1"/>
          </p:nvPr>
        </p:nvSpPr>
        <p:spPr>
          <a:ln>
            <a:solidFill>
              <a:schemeClr val="accent1"/>
            </a:solidFill>
          </a:ln>
        </p:spPr>
        <p:txBody>
          <a:bodyPr/>
          <a:lstStyle/>
          <a:p>
            <a:r>
              <a:rPr lang="en-US" smtClean="0"/>
              <a:t>A. </a:t>
            </a:r>
            <a:r>
              <a:rPr lang="en-US" smtClean="0">
                <a:solidFill>
                  <a:srgbClr val="0070C0"/>
                </a:solidFill>
              </a:rPr>
              <a:t>When</a:t>
            </a:r>
            <a:r>
              <a:rPr lang="en-US" smtClean="0"/>
              <a:t> </a:t>
            </a:r>
            <a:r>
              <a:rPr lang="en-US" smtClean="0">
                <a:solidFill>
                  <a:srgbClr val="FF0000"/>
                </a:solidFill>
              </a:rPr>
              <a:t>he</a:t>
            </a:r>
            <a:r>
              <a:rPr lang="en-US" smtClean="0"/>
              <a:t> </a:t>
            </a:r>
            <a:r>
              <a:rPr lang="en-US" smtClean="0">
                <a:solidFill>
                  <a:srgbClr val="00B050"/>
                </a:solidFill>
              </a:rPr>
              <a:t>handed </a:t>
            </a:r>
            <a:r>
              <a:rPr lang="en-US" smtClean="0"/>
              <a:t>in his homework</a:t>
            </a:r>
            <a:r>
              <a:rPr lang="en-US" smtClean="0">
                <a:solidFill>
                  <a:srgbClr val="0070C0"/>
                </a:solidFill>
              </a:rPr>
              <a:t>,</a:t>
            </a:r>
            <a:r>
              <a:rPr lang="en-US" smtClean="0"/>
              <a:t> </a:t>
            </a:r>
            <a:r>
              <a:rPr lang="en-US" smtClean="0">
                <a:solidFill>
                  <a:srgbClr val="FF0000"/>
                </a:solidFill>
              </a:rPr>
              <a:t>he </a:t>
            </a:r>
            <a:r>
              <a:rPr lang="en-US" smtClean="0">
                <a:solidFill>
                  <a:srgbClr val="00B050"/>
                </a:solidFill>
              </a:rPr>
              <a:t>forgot</a:t>
            </a:r>
            <a:r>
              <a:rPr lang="en-US" smtClean="0"/>
              <a:t> to give the teacher the last page.  </a:t>
            </a:r>
            <a:br>
              <a:rPr lang="en-US" smtClean="0"/>
            </a:br>
            <a:r>
              <a:rPr lang="en-US" smtClean="0"/>
              <a:t>B. The </a:t>
            </a:r>
            <a:r>
              <a:rPr lang="en-US" smtClean="0">
                <a:solidFill>
                  <a:srgbClr val="FF0000"/>
                </a:solidFill>
              </a:rPr>
              <a:t>teacher</a:t>
            </a:r>
            <a:r>
              <a:rPr lang="en-US" smtClean="0"/>
              <a:t> </a:t>
            </a:r>
            <a:r>
              <a:rPr lang="en-US" smtClean="0">
                <a:solidFill>
                  <a:srgbClr val="00B050"/>
                </a:solidFill>
              </a:rPr>
              <a:t>returned </a:t>
            </a:r>
            <a:r>
              <a:rPr lang="en-US" smtClean="0"/>
              <a:t>the homework after </a:t>
            </a:r>
            <a:r>
              <a:rPr lang="en-US" smtClean="0">
                <a:solidFill>
                  <a:srgbClr val="FF0000"/>
                </a:solidFill>
              </a:rPr>
              <a:t>she</a:t>
            </a:r>
            <a:r>
              <a:rPr lang="en-US" smtClean="0"/>
              <a:t> </a:t>
            </a:r>
            <a:r>
              <a:rPr lang="en-US" smtClean="0">
                <a:solidFill>
                  <a:srgbClr val="00B050"/>
                </a:solidFill>
              </a:rPr>
              <a:t>noticed</a:t>
            </a:r>
            <a:r>
              <a:rPr lang="en-US" smtClean="0"/>
              <a:t> the error. </a:t>
            </a:r>
            <a:br>
              <a:rPr lang="en-US" smtClean="0"/>
            </a:br>
            <a:r>
              <a:rPr lang="en-US" smtClean="0"/>
              <a:t>C. The </a:t>
            </a:r>
            <a:r>
              <a:rPr lang="en-US" smtClean="0">
                <a:solidFill>
                  <a:srgbClr val="FF0000"/>
                </a:solidFill>
              </a:rPr>
              <a:t>students</a:t>
            </a:r>
            <a:r>
              <a:rPr lang="en-US" smtClean="0"/>
              <a:t> </a:t>
            </a:r>
            <a:r>
              <a:rPr lang="en-US" smtClean="0">
                <a:solidFill>
                  <a:srgbClr val="00B050"/>
                </a:solidFill>
              </a:rPr>
              <a:t>are studying </a:t>
            </a:r>
            <a:r>
              <a:rPr lang="en-US" smtClean="0">
                <a:solidFill>
                  <a:schemeClr val="accent1"/>
                </a:solidFill>
              </a:rPr>
              <a:t>because</a:t>
            </a:r>
            <a:r>
              <a:rPr lang="en-US" smtClean="0"/>
              <a:t> </a:t>
            </a:r>
            <a:r>
              <a:rPr lang="en-US" smtClean="0">
                <a:solidFill>
                  <a:srgbClr val="FF0000"/>
                </a:solidFill>
              </a:rPr>
              <a:t>they </a:t>
            </a:r>
            <a:r>
              <a:rPr lang="en-US" smtClean="0">
                <a:solidFill>
                  <a:srgbClr val="00B050"/>
                </a:solidFill>
              </a:rPr>
              <a:t>have</a:t>
            </a:r>
            <a:r>
              <a:rPr lang="en-US" smtClean="0"/>
              <a:t> a test tomorrow.</a:t>
            </a:r>
            <a:br>
              <a:rPr lang="en-US" smtClean="0"/>
            </a:br>
            <a:r>
              <a:rPr lang="en-US" smtClean="0"/>
              <a:t>D. </a:t>
            </a:r>
            <a:r>
              <a:rPr lang="en-US" smtClean="0">
                <a:solidFill>
                  <a:srgbClr val="0070C0"/>
                </a:solidFill>
              </a:rPr>
              <a:t>After </a:t>
            </a:r>
            <a:r>
              <a:rPr lang="en-US" smtClean="0">
                <a:solidFill>
                  <a:srgbClr val="FF0000"/>
                </a:solidFill>
              </a:rPr>
              <a:t>they</a:t>
            </a:r>
            <a:r>
              <a:rPr lang="en-US" smtClean="0"/>
              <a:t> </a:t>
            </a:r>
            <a:r>
              <a:rPr lang="en-US" smtClean="0">
                <a:solidFill>
                  <a:srgbClr val="00B050"/>
                </a:solidFill>
              </a:rPr>
              <a:t>finished</a:t>
            </a:r>
            <a:r>
              <a:rPr lang="en-US" smtClean="0"/>
              <a:t> studying</a:t>
            </a:r>
            <a:r>
              <a:rPr lang="en-US" smtClean="0">
                <a:solidFill>
                  <a:srgbClr val="0070C0"/>
                </a:solidFill>
              </a:rPr>
              <a:t>, </a:t>
            </a:r>
            <a:r>
              <a:rPr lang="en-US" smtClean="0">
                <a:solidFill>
                  <a:srgbClr val="FF0000"/>
                </a:solidFill>
              </a:rPr>
              <a:t>Fahad and Mohammed</a:t>
            </a:r>
            <a:r>
              <a:rPr lang="en-US" smtClean="0"/>
              <a:t> </a:t>
            </a:r>
            <a:r>
              <a:rPr lang="en-US" smtClean="0">
                <a:solidFill>
                  <a:srgbClr val="00B050"/>
                </a:solidFill>
              </a:rPr>
              <a:t>went t</a:t>
            </a:r>
            <a:r>
              <a:rPr lang="en-US" smtClean="0"/>
              <a:t>o the movies. </a:t>
            </a:r>
            <a:br>
              <a:rPr lang="en-US" smtClean="0"/>
            </a:br>
            <a:r>
              <a:rPr lang="en-US" smtClean="0"/>
              <a:t>E.  </a:t>
            </a:r>
            <a:r>
              <a:rPr lang="en-US" smtClean="0">
                <a:solidFill>
                  <a:srgbClr val="FF0000"/>
                </a:solidFill>
              </a:rPr>
              <a:t>Fahad and Mohammed  </a:t>
            </a:r>
            <a:r>
              <a:rPr lang="en-US" smtClean="0">
                <a:solidFill>
                  <a:srgbClr val="00B050"/>
                </a:solidFill>
              </a:rPr>
              <a:t>went </a:t>
            </a:r>
            <a:r>
              <a:rPr lang="en-US" smtClean="0"/>
              <a:t>to the movies </a:t>
            </a:r>
            <a:r>
              <a:rPr lang="en-US" smtClean="0">
                <a:solidFill>
                  <a:srgbClr val="0070C0"/>
                </a:solidFill>
              </a:rPr>
              <a:t>after</a:t>
            </a:r>
            <a:r>
              <a:rPr lang="en-US" smtClean="0"/>
              <a:t> </a:t>
            </a:r>
            <a:r>
              <a:rPr lang="en-US" smtClean="0">
                <a:solidFill>
                  <a:srgbClr val="FF0000"/>
                </a:solidFill>
              </a:rPr>
              <a:t>they</a:t>
            </a:r>
            <a:r>
              <a:rPr lang="en-US" smtClean="0"/>
              <a:t> </a:t>
            </a:r>
            <a:r>
              <a:rPr lang="en-US" smtClean="0">
                <a:solidFill>
                  <a:srgbClr val="00B050"/>
                </a:solidFill>
              </a:rPr>
              <a:t>finished</a:t>
            </a:r>
            <a:r>
              <a:rPr lang="en-US" smtClean="0"/>
              <a:t> studying.</a:t>
            </a:r>
          </a:p>
        </p:txBody>
      </p:sp>
      <p:sp>
        <p:nvSpPr>
          <p:cNvPr id="3" name="Title 2"/>
          <p:cNvSpPr>
            <a:spLocks noGrp="1"/>
          </p:cNvSpPr>
          <p:nvPr>
            <p:ph type="title"/>
          </p:nvPr>
        </p:nvSpPr>
        <p:spPr/>
        <p:txBody>
          <a:bodyPr/>
          <a:lstStyle/>
          <a:p>
            <a:pPr fontAlgn="auto">
              <a:spcAft>
                <a:spcPts val="0"/>
              </a:spcAft>
              <a:defRPr/>
            </a:pPr>
            <a:r>
              <a:rPr lang="en-US" dirty="0" smtClean="0"/>
              <a:t>Complex Sentence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365760" indent="-256032" fontAlgn="auto">
              <a:spcAft>
                <a:spcPts val="0"/>
              </a:spcAft>
              <a:buFont typeface="Wingdings 3"/>
              <a:buChar char=""/>
              <a:defRPr/>
            </a:pPr>
            <a:r>
              <a:rPr lang="en-US" dirty="0" smtClean="0"/>
              <a:t>When a complex sentence begins with a subordinator such as sentences A and D, a comma is required at the end of the dependent clause. When the independent clause begins the sentence with subordinators in the middle as in sentences B, C, and E, no comma is required. If a comma is placed before the subordinators in sentences B, C, and E, it is wrong.</a:t>
            </a:r>
          </a:p>
          <a:p>
            <a:pPr marL="365760" indent="-256032" fontAlgn="auto">
              <a:spcAft>
                <a:spcPts val="0"/>
              </a:spcAft>
              <a:buFont typeface="Wingdings 3"/>
              <a:buChar char=""/>
              <a:defRPr/>
            </a:pPr>
            <a:r>
              <a:rPr lang="en-US" dirty="0" smtClean="0"/>
              <a:t>Note that sentences D and E are the same except sentence D begins with the dependent clause which is followed by a comma, and sentence E begins with the independent clause which contains no comma.  The comma after the dependent clause in sentence D is required, and experienced </a:t>
            </a:r>
            <a:r>
              <a:rPr lang="en-US" i="1" dirty="0" smtClean="0"/>
              <a:t>listeners</a:t>
            </a:r>
            <a:r>
              <a:rPr lang="en-US" dirty="0" smtClean="0"/>
              <a:t> of English will often </a:t>
            </a:r>
            <a:r>
              <a:rPr lang="en-US" i="1" dirty="0" smtClean="0"/>
              <a:t>hear</a:t>
            </a:r>
            <a:r>
              <a:rPr lang="en-US" dirty="0" smtClean="0"/>
              <a:t> a slight pause there.  In sentence E, however, there will be no pause when the independent clause begins the sentence.  </a:t>
            </a:r>
          </a:p>
          <a:p>
            <a:pPr marL="365760" indent="-256032" fontAlgn="auto">
              <a:spcAft>
                <a:spcPts val="0"/>
              </a:spcAft>
              <a:buFont typeface="Wingdings 3"/>
              <a:buChar char=""/>
              <a:defRPr/>
            </a:pPr>
            <a:endParaRPr lang="en-US" dirty="0"/>
          </a:p>
        </p:txBody>
      </p:sp>
      <p:sp>
        <p:nvSpPr>
          <p:cNvPr id="3" name="Title 2"/>
          <p:cNvSpPr>
            <a:spLocks noGrp="1"/>
          </p:cNvSpPr>
          <p:nvPr>
            <p:ph type="title"/>
          </p:nvPr>
        </p:nvSpPr>
        <p:spPr/>
        <p:txBody>
          <a:bodyPr/>
          <a:lstStyle/>
          <a:p>
            <a:pPr fontAlgn="auto">
              <a:spcAft>
                <a:spcPts val="0"/>
              </a:spcAft>
              <a:defRPr/>
            </a:pPr>
            <a:r>
              <a:rPr lang="en-US" dirty="0" smtClean="0"/>
              <a:t>Complex Sentences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60</TotalTime>
  <Words>587</Words>
  <Application>Microsoft Office PowerPoint</Application>
  <PresentationFormat>On-screen Show (4:3)</PresentationFormat>
  <Paragraphs>30</Paragraphs>
  <Slides>14</Slides>
  <Notes>14</Notes>
  <HiddenSlides>0</HiddenSlides>
  <MMClips>0</MMClips>
  <ScaleCrop>false</ScaleCrop>
  <HeadingPairs>
    <vt:vector size="6" baseType="variant">
      <vt:variant>
        <vt:lpstr>Fonts Used</vt:lpstr>
      </vt:variant>
      <vt:variant>
        <vt:i4>7</vt:i4>
      </vt:variant>
      <vt:variant>
        <vt:lpstr>Design Template</vt:lpstr>
      </vt:variant>
      <vt:variant>
        <vt:i4>8</vt:i4>
      </vt:variant>
      <vt:variant>
        <vt:lpstr>Slide Titles</vt:lpstr>
      </vt:variant>
      <vt:variant>
        <vt:i4>14</vt:i4>
      </vt:variant>
    </vt:vector>
  </HeadingPairs>
  <TitlesOfParts>
    <vt:vector size="29" baseType="lpstr">
      <vt:lpstr>Lucida Sans Unicode</vt:lpstr>
      <vt:lpstr>Arial</vt:lpstr>
      <vt:lpstr>Wingdings 3</vt:lpstr>
      <vt:lpstr>Verdana</vt:lpstr>
      <vt:lpstr>Wingdings 2</vt:lpstr>
      <vt:lpstr>Calibri</vt:lpstr>
      <vt:lpstr>Wingdings</vt:lpstr>
      <vt:lpstr>Concourse</vt:lpstr>
      <vt:lpstr>Concourse</vt:lpstr>
      <vt:lpstr>Concourse</vt:lpstr>
      <vt:lpstr>Concourse</vt:lpstr>
      <vt:lpstr>Concourse</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Sentences Simple, Compound and Complex Sentences  </dc:title>
  <dc:creator>Iman Naser El Deen</dc:creator>
  <cp:lastModifiedBy>Ann Newman</cp:lastModifiedBy>
  <cp:revision>27</cp:revision>
  <dcterms:created xsi:type="dcterms:W3CDTF">2006-08-16T00:00:00Z</dcterms:created>
  <dcterms:modified xsi:type="dcterms:W3CDTF">2008-03-08T17:57:20Z</dcterms:modified>
</cp:coreProperties>
</file>