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K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>
                <a:latin typeface="Calibri" pitchFamily="34" charset="0"/>
              </a:defRPr>
            </a:lvl1pPr>
          </a:lstStyle>
          <a:p>
            <a:fld id="{590FD89F-92A7-4907-BB6D-5680989CA17C}" type="datetimeFigureOut">
              <a:rPr lang="en-US"/>
              <a:pPr/>
              <a:t>3/6/2008</a:t>
            </a:fld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>
                <a:latin typeface="Calibri" pitchFamily="34" charset="0"/>
              </a:defRPr>
            </a:lvl1pPr>
          </a:lstStyle>
          <a:p>
            <a:fld id="{0DAA1483-D382-4632-99D9-A33981A999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73DE4-8D9A-415B-A6EC-606AD6197E0A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D3565-5882-4938-8491-C92238F7EDD1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A44E3-DEBD-4468-ABE4-0C0397CFE314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4A3A5-F972-4700-9404-3EA3958E9202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4C12B-C8CB-46FD-A9A2-4D5F4D47E84E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6AA7D-B16D-4CE7-8797-A0B524F28B22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45458-5731-4579-B451-32ACF8FB48EF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DC54-0FE8-480A-A434-DFC994D33F1E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CD7B7-5582-4DDF-B82C-BFC6793CBBD6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856E-6F74-408E-8522-53FB507088EC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FC24E-BB63-47F8-A530-A72C5ACE1477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B5900-E8FA-46F1-9E33-C2DAE9A723CF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F663E-A8CD-4282-A31C-5777D23F1446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6A68F-AFE7-476A-A627-23871DD839B2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FD330-BF7E-40C6-A4BC-569CF7CCFCA3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B0D0A-2663-47EA-838E-55A3ACD26951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0D9FE-E83A-48F5-BCB7-9E2F4BB8D946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9C88D-4297-40F0-B4E3-01E6954E32AB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K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734E7-8E76-408F-85FB-805E3A6F8CFA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CEB8B-E82D-4A4C-897D-1D65227FD06A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K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KW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4B85E-93EB-4B72-B6C8-357914A9777D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1AD61-FACE-41D2-8F79-280141064B97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E35B11-BD44-4168-9600-37FD23120678}" type="datetimeFigureOut">
              <a:rPr lang="ar-KW"/>
              <a:pPr>
                <a:defRPr/>
              </a:pPr>
              <a:t>28/02/1429</a:t>
            </a:fld>
            <a:endParaRPr lang="ar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342195-BEE3-422F-98AF-262E096529F8}" type="slidenum">
              <a:rPr lang="ar-KW"/>
              <a:pPr>
                <a:defRPr/>
              </a:pPr>
              <a:t>‹#›</a:t>
            </a:fld>
            <a:endParaRPr lang="ar-K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KW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0600" y="1524000"/>
            <a:ext cx="762000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Present progressive</a:t>
            </a:r>
            <a:endParaRPr lang="ar-KW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772400" cy="1470025"/>
          </a:xfrm>
        </p:spPr>
        <p:txBody>
          <a:bodyPr/>
          <a:lstStyle/>
          <a:p>
            <a:r>
              <a:rPr lang="en-US" sz="6000" smtClean="0">
                <a:cs typeface="Times New Roman" pitchFamily="18" charset="0"/>
              </a:rPr>
              <a:t>Use </a:t>
            </a:r>
            <a:endParaRPr lang="ar-KW" sz="6000" smtClean="0"/>
          </a:p>
        </p:txBody>
      </p:sp>
      <p:sp>
        <p:nvSpPr>
          <p:cNvPr id="14338" name="Subtitle 4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8077200" cy="4114800"/>
          </a:xfrm>
        </p:spPr>
        <p:txBody>
          <a:bodyPr/>
          <a:lstStyle/>
          <a:p>
            <a:pPr algn="l" rtl="0"/>
            <a:r>
              <a:rPr lang="en-US" smtClean="0">
                <a:solidFill>
                  <a:schemeClr val="tx1"/>
                </a:solidFill>
                <a:cs typeface="Arial" charset="0"/>
              </a:rPr>
              <a:t>An action that is going on at the moment of speech. It expresses a temporary (short term) action.</a:t>
            </a:r>
            <a:endParaRPr lang="ar-KW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cs typeface="Times New Roman" pitchFamily="18" charset="0"/>
              </a:rPr>
              <a:t>Verb Forms</a:t>
            </a:r>
            <a:endParaRPr lang="ar-KW" b="1" smtClean="0"/>
          </a:p>
        </p:txBody>
      </p:sp>
      <p:sp>
        <p:nvSpPr>
          <p:cNvPr id="15362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I 				 am </a:t>
            </a:r>
          </a:p>
          <a:p>
            <a:pPr algn="l" rtl="0"/>
            <a:r>
              <a:rPr lang="en-US" smtClean="0">
                <a:cs typeface="Arial" charset="0"/>
              </a:rPr>
              <a:t>He </a:t>
            </a:r>
          </a:p>
          <a:p>
            <a:pPr algn="l" rtl="0"/>
            <a:r>
              <a:rPr lang="en-US" smtClean="0">
                <a:cs typeface="Arial" charset="0"/>
              </a:rPr>
              <a:t>She			 is			 Gerund</a:t>
            </a:r>
          </a:p>
          <a:p>
            <a:pPr algn="l" rtl="0"/>
            <a:r>
              <a:rPr lang="en-US" smtClean="0">
                <a:cs typeface="Arial" charset="0"/>
              </a:rPr>
              <a:t>It 							</a:t>
            </a:r>
          </a:p>
          <a:p>
            <a:pPr algn="l" rtl="0">
              <a:buFont typeface="Arial" charset="0"/>
              <a:buNone/>
            </a:pPr>
            <a:r>
              <a:rPr lang="en-US" smtClean="0">
                <a:cs typeface="Arial" charset="0"/>
              </a:rPr>
              <a:t>You </a:t>
            </a:r>
          </a:p>
          <a:p>
            <a:pPr algn="l" rtl="0">
              <a:buFont typeface="Arial" charset="0"/>
              <a:buNone/>
            </a:pPr>
            <a:r>
              <a:rPr lang="en-US" smtClean="0">
                <a:cs typeface="Arial" charset="0"/>
              </a:rPr>
              <a:t>They                        	 are</a:t>
            </a:r>
          </a:p>
          <a:p>
            <a:pPr algn="l" rtl="0">
              <a:buFont typeface="Arial" charset="0"/>
              <a:buNone/>
            </a:pPr>
            <a:r>
              <a:rPr lang="en-US" smtClean="0">
                <a:cs typeface="Arial" charset="0"/>
              </a:rPr>
              <a:t>We</a:t>
            </a:r>
          </a:p>
          <a:p>
            <a:pPr algn="l" rtl="0">
              <a:buFont typeface="Arial" charset="0"/>
              <a:buNone/>
            </a:pPr>
            <a:endParaRPr lang="en-US" smtClean="0">
              <a:cs typeface="Arial" charset="0"/>
            </a:endParaRPr>
          </a:p>
          <a:p>
            <a:pPr algn="l" rtl="0"/>
            <a:endParaRPr lang="ar-KW" smtClean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295400" y="1981200"/>
            <a:ext cx="2667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>
            <a:off x="1295400" y="4191000"/>
            <a:ext cx="2895600" cy="5334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524000" y="4876800"/>
            <a:ext cx="2667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flipV="1">
            <a:off x="1371600" y="5029200"/>
            <a:ext cx="2819400" cy="3810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>
            <a:off x="1447800" y="2514600"/>
            <a:ext cx="2667000" cy="2286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1600200" y="3048000"/>
            <a:ext cx="2514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/>
          <p:nvPr/>
        </p:nvCxnSpPr>
        <p:spPr>
          <a:xfrm flipV="1">
            <a:off x="1447800" y="3276600"/>
            <a:ext cx="2743200" cy="3810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/>
          <p:nvPr/>
        </p:nvCxnSpPr>
        <p:spPr>
          <a:xfrm>
            <a:off x="4800600" y="2057400"/>
            <a:ext cx="1905000" cy="838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4724400" y="32004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/>
          <p:nvPr/>
        </p:nvCxnSpPr>
        <p:spPr>
          <a:xfrm flipV="1">
            <a:off x="5029200" y="3505200"/>
            <a:ext cx="1676400" cy="1371600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cs typeface="Times New Roman" pitchFamily="18" charset="0"/>
              </a:rPr>
              <a:t>Examples </a:t>
            </a:r>
            <a:endParaRPr lang="ar-KW" b="1" smtClean="0"/>
          </a:p>
        </p:txBody>
      </p:sp>
      <p:sp>
        <p:nvSpPr>
          <p:cNvPr id="1638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I </a:t>
            </a:r>
            <a:r>
              <a:rPr lang="en-US" b="1" u="sng" smtClean="0">
                <a:solidFill>
                  <a:srgbClr val="FF0000"/>
                </a:solidFill>
                <a:cs typeface="Arial" charset="0"/>
              </a:rPr>
              <a:t>am eating </a:t>
            </a:r>
            <a:r>
              <a:rPr lang="en-US" smtClean="0">
                <a:cs typeface="Arial" charset="0"/>
              </a:rPr>
              <a:t>my breakfast now.</a:t>
            </a:r>
          </a:p>
          <a:p>
            <a:pPr algn="l" rtl="0">
              <a:buFont typeface="Arial" charset="0"/>
              <a:buNone/>
            </a:pPr>
            <a:endParaRPr lang="en-US" smtClean="0">
              <a:cs typeface="Arial" charset="0"/>
            </a:endParaRPr>
          </a:p>
          <a:p>
            <a:pPr algn="l" rtl="0"/>
            <a:r>
              <a:rPr lang="en-US" smtClean="0">
                <a:cs typeface="Arial" charset="0"/>
              </a:rPr>
              <a:t>He </a:t>
            </a:r>
            <a:r>
              <a:rPr lang="en-US" b="1" u="sng" smtClean="0">
                <a:solidFill>
                  <a:srgbClr val="FF0000"/>
                </a:solidFill>
                <a:cs typeface="Arial" charset="0"/>
              </a:rPr>
              <a:t>is working </a:t>
            </a:r>
            <a:r>
              <a:rPr lang="en-US" smtClean="0">
                <a:cs typeface="Arial" charset="0"/>
              </a:rPr>
              <a:t>on a new project.</a:t>
            </a:r>
          </a:p>
          <a:p>
            <a:pPr algn="l" rtl="0">
              <a:buFont typeface="Arial" charset="0"/>
              <a:buNone/>
            </a:pPr>
            <a:endParaRPr lang="en-US" smtClean="0">
              <a:cs typeface="Arial" charset="0"/>
            </a:endParaRPr>
          </a:p>
          <a:p>
            <a:pPr algn="l" rtl="0"/>
            <a:r>
              <a:rPr lang="en-US" smtClean="0">
                <a:cs typeface="Arial" charset="0"/>
              </a:rPr>
              <a:t>They </a:t>
            </a:r>
            <a:r>
              <a:rPr lang="en-US" b="1" u="sng" smtClean="0">
                <a:solidFill>
                  <a:srgbClr val="FF0000"/>
                </a:solidFill>
                <a:cs typeface="Arial" charset="0"/>
              </a:rPr>
              <a:t>are painting </a:t>
            </a:r>
            <a:r>
              <a:rPr lang="en-US" smtClean="0">
                <a:cs typeface="Arial" charset="0"/>
              </a:rPr>
              <a:t>their house.</a:t>
            </a:r>
            <a:endParaRPr lang="ar-K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smtClean="0">
                <a:cs typeface="Times New Roman" pitchFamily="18" charset="0"/>
              </a:rPr>
              <a:t>Negatives and Questions</a:t>
            </a:r>
            <a:endParaRPr lang="ar-KW" b="1" smtClean="0"/>
          </a:p>
        </p:txBody>
      </p:sp>
      <p:sp>
        <p:nvSpPr>
          <p:cNvPr id="17410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Negatives </a:t>
            </a:r>
            <a:endParaRPr lang="ar-KW" smtClean="0"/>
          </a:p>
        </p:txBody>
      </p:sp>
      <p:sp>
        <p:nvSpPr>
          <p:cNvPr id="17411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By adding </a:t>
            </a:r>
            <a:r>
              <a:rPr lang="en-US" i="1" smtClean="0">
                <a:cs typeface="Arial" charset="0"/>
              </a:rPr>
              <a:t>not</a:t>
            </a:r>
            <a:r>
              <a:rPr lang="en-US" smtClean="0">
                <a:cs typeface="Arial" charset="0"/>
              </a:rPr>
              <a:t> to verb </a:t>
            </a:r>
            <a:r>
              <a:rPr lang="en-US" i="1" smtClean="0">
                <a:cs typeface="Arial" charset="0"/>
              </a:rPr>
              <a:t>to be</a:t>
            </a:r>
            <a:r>
              <a:rPr lang="en-US" smtClean="0">
                <a:cs typeface="Arial" charset="0"/>
              </a:rPr>
              <a:t>.</a:t>
            </a:r>
          </a:p>
          <a:p>
            <a:pPr algn="l" rtl="0"/>
            <a:r>
              <a:rPr lang="en-US" smtClean="0">
                <a:cs typeface="Arial" charset="0"/>
              </a:rPr>
              <a:t>am not - is not - are not</a:t>
            </a:r>
          </a:p>
          <a:p>
            <a:pPr algn="l" rtl="0">
              <a:buFont typeface="Arial" charset="0"/>
              <a:buNone/>
            </a:pPr>
            <a:r>
              <a:rPr lang="en-US" b="1" u="sng" smtClean="0">
                <a:cs typeface="Arial" charset="0"/>
              </a:rPr>
              <a:t>Examples.</a:t>
            </a:r>
          </a:p>
          <a:p>
            <a:pPr algn="l" rtl="0">
              <a:buFont typeface="Arial" charset="0"/>
              <a:buNone/>
            </a:pPr>
            <a:r>
              <a:rPr lang="en-US" smtClean="0">
                <a:cs typeface="Arial" charset="0"/>
              </a:rPr>
              <a:t>I </a:t>
            </a:r>
            <a:r>
              <a:rPr lang="en-US" b="1" u="sng" smtClean="0">
                <a:solidFill>
                  <a:srgbClr val="FF0000"/>
                </a:solidFill>
                <a:cs typeface="Arial" charset="0"/>
              </a:rPr>
              <a:t>am not listening </a:t>
            </a:r>
            <a:r>
              <a:rPr lang="en-US" smtClean="0">
                <a:cs typeface="Arial" charset="0"/>
              </a:rPr>
              <a:t>to music. I am watching TV.</a:t>
            </a:r>
          </a:p>
          <a:p>
            <a:pPr algn="l" rtl="0">
              <a:buFont typeface="Arial" charset="0"/>
              <a:buNone/>
            </a:pPr>
            <a:r>
              <a:rPr lang="en-US" smtClean="0">
                <a:cs typeface="Arial" charset="0"/>
              </a:rPr>
              <a:t>He </a:t>
            </a:r>
            <a:r>
              <a:rPr lang="en-US" b="1" u="sng" smtClean="0">
                <a:solidFill>
                  <a:srgbClr val="FF0000"/>
                </a:solidFill>
                <a:cs typeface="Arial" charset="0"/>
              </a:rPr>
              <a:t>isn’t working </a:t>
            </a:r>
            <a:r>
              <a:rPr lang="en-US" smtClean="0">
                <a:cs typeface="Arial" charset="0"/>
              </a:rPr>
              <a:t>on a new project.</a:t>
            </a:r>
          </a:p>
          <a:p>
            <a:pPr algn="l" rtl="0">
              <a:buFont typeface="Arial" charset="0"/>
              <a:buNone/>
            </a:pPr>
            <a:endParaRPr lang="en-US" smtClean="0">
              <a:cs typeface="Arial" charset="0"/>
            </a:endParaRPr>
          </a:p>
          <a:p>
            <a:pPr algn="l" rtl="0">
              <a:buFont typeface="Arial" charset="0"/>
              <a:buNone/>
            </a:pPr>
            <a:endParaRPr lang="ar-KW" smtClean="0"/>
          </a:p>
        </p:txBody>
      </p:sp>
      <p:sp>
        <p:nvSpPr>
          <p:cNvPr id="17412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Questions </a:t>
            </a:r>
            <a:endParaRPr lang="ar-KW" smtClean="0"/>
          </a:p>
        </p:txBody>
      </p:sp>
      <p:sp>
        <p:nvSpPr>
          <p:cNvPr id="17413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By swapping the position of verb </a:t>
            </a:r>
            <a:r>
              <a:rPr lang="en-US" i="1" smtClean="0">
                <a:cs typeface="Arial" charset="0"/>
              </a:rPr>
              <a:t>to be</a:t>
            </a:r>
            <a:r>
              <a:rPr lang="en-US" smtClean="0">
                <a:cs typeface="Arial" charset="0"/>
              </a:rPr>
              <a:t> and the subject</a:t>
            </a:r>
          </a:p>
          <a:p>
            <a:pPr algn="l" rtl="0">
              <a:buFont typeface="Arial" charset="0"/>
              <a:buNone/>
            </a:pPr>
            <a:r>
              <a:rPr lang="en-US" b="1" u="sng" smtClean="0">
                <a:cs typeface="Arial" charset="0"/>
              </a:rPr>
              <a:t>Examples.</a:t>
            </a:r>
          </a:p>
          <a:p>
            <a:pPr algn="l" rtl="0">
              <a:buFont typeface="Arial" charset="0"/>
              <a:buNone/>
            </a:pPr>
            <a:r>
              <a:rPr lang="en-US" b="1" u="sng" smtClean="0">
                <a:solidFill>
                  <a:srgbClr val="FF0000"/>
                </a:solidFill>
                <a:cs typeface="Arial" charset="0"/>
              </a:rPr>
              <a:t>Are you listening </a:t>
            </a:r>
            <a:r>
              <a:rPr lang="en-US" smtClean="0">
                <a:cs typeface="Arial" charset="0"/>
              </a:rPr>
              <a:t>to music?</a:t>
            </a:r>
          </a:p>
          <a:p>
            <a:pPr algn="l" rtl="0">
              <a:buFont typeface="Arial" charset="0"/>
              <a:buNone/>
            </a:pPr>
            <a:r>
              <a:rPr lang="en-US" smtClean="0">
                <a:cs typeface="Arial" charset="0"/>
              </a:rPr>
              <a:t>Yes, I am. / No, I am not</a:t>
            </a:r>
          </a:p>
          <a:p>
            <a:pPr algn="l" rtl="0">
              <a:buFont typeface="Arial" charset="0"/>
              <a:buNone/>
            </a:pPr>
            <a:r>
              <a:rPr lang="en-US" smtClean="0">
                <a:cs typeface="Arial" charset="0"/>
              </a:rPr>
              <a:t>What </a:t>
            </a:r>
            <a:r>
              <a:rPr lang="en-US" b="1" u="sng" smtClean="0">
                <a:solidFill>
                  <a:srgbClr val="FF0000"/>
                </a:solidFill>
                <a:cs typeface="Arial" charset="0"/>
              </a:rPr>
              <a:t>are you listening </a:t>
            </a:r>
            <a:r>
              <a:rPr lang="en-US" smtClean="0">
                <a:cs typeface="Arial" charset="0"/>
              </a:rPr>
              <a:t>to?</a:t>
            </a:r>
            <a:endParaRPr lang="ar-K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cs typeface="Times New Roman" pitchFamily="18" charset="0"/>
              </a:rPr>
              <a:t>Signal Words</a:t>
            </a:r>
            <a:endParaRPr lang="ar-KW" b="1" smtClean="0"/>
          </a:p>
        </p:txBody>
      </p:sp>
      <p:sp>
        <p:nvSpPr>
          <p:cNvPr id="18434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mtClean="0">
                <a:cs typeface="Arial" charset="0"/>
              </a:rPr>
              <a:t>now </a:t>
            </a:r>
          </a:p>
          <a:p>
            <a:pPr algn="l" rtl="0"/>
            <a:r>
              <a:rPr lang="en-US" smtClean="0">
                <a:cs typeface="Arial" charset="0"/>
              </a:rPr>
              <a:t>at the moment</a:t>
            </a:r>
          </a:p>
          <a:p>
            <a:pPr algn="l" rtl="0"/>
            <a:r>
              <a:rPr lang="en-US" smtClean="0">
                <a:cs typeface="Arial" charset="0"/>
              </a:rPr>
              <a:t>right now</a:t>
            </a:r>
          </a:p>
          <a:p>
            <a:pPr algn="l" rtl="0"/>
            <a:r>
              <a:rPr lang="en-US" smtClean="0">
                <a:cs typeface="Arial" charset="0"/>
              </a:rPr>
              <a:t>still</a:t>
            </a:r>
          </a:p>
          <a:p>
            <a:pPr algn="l" rtl="0">
              <a:buFont typeface="Arial" charset="0"/>
              <a:buNone/>
            </a:pPr>
            <a:endParaRPr lang="en-US" smtClean="0">
              <a:cs typeface="Arial" charset="0"/>
            </a:endParaRPr>
          </a:p>
          <a:p>
            <a:pPr algn="l" rtl="0">
              <a:buFont typeface="Arial" charset="0"/>
              <a:buNone/>
            </a:pPr>
            <a:endParaRPr lang="en-US" smtClean="0">
              <a:cs typeface="Arial" charset="0"/>
            </a:endParaRPr>
          </a:p>
          <a:p>
            <a:pPr algn="l" rtl="0">
              <a:buFont typeface="Arial" charset="0"/>
              <a:buNone/>
            </a:pPr>
            <a:r>
              <a:rPr lang="en-US" sz="1600" smtClean="0">
                <a:cs typeface="Arial" charset="0"/>
              </a:rPr>
              <a:t>* Note that these are only some examples of signal words that can be used with present progressive.</a:t>
            </a:r>
          </a:p>
          <a:p>
            <a:pPr algn="l" rtl="0">
              <a:buFont typeface="Arial" charset="0"/>
              <a:buNone/>
            </a:pPr>
            <a:endParaRPr lang="ar-K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142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Arial</vt:lpstr>
      <vt:lpstr>Times New Roman</vt:lpstr>
      <vt:lpstr>Office Theme</vt:lpstr>
      <vt:lpstr>Slide 1</vt:lpstr>
      <vt:lpstr>Use </vt:lpstr>
      <vt:lpstr>Verb Forms</vt:lpstr>
      <vt:lpstr>Examples </vt:lpstr>
      <vt:lpstr>Negatives and Questions</vt:lpstr>
      <vt:lpstr>Signal 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Past</dc:title>
  <dc:creator>Basma</dc:creator>
  <cp:lastModifiedBy>Ann Newman</cp:lastModifiedBy>
  <cp:revision>13</cp:revision>
  <dcterms:created xsi:type="dcterms:W3CDTF">2008-03-05T18:03:44Z</dcterms:created>
  <dcterms:modified xsi:type="dcterms:W3CDTF">2008-03-06T02:51:53Z</dcterms:modified>
</cp:coreProperties>
</file>